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4" r:id="rId32"/>
    <p:sldId id="287" r:id="rId33"/>
    <p:sldId id="288" r:id="rId34"/>
    <p:sldId id="315" r:id="rId35"/>
    <p:sldId id="289" r:id="rId36"/>
    <p:sldId id="290" r:id="rId37"/>
    <p:sldId id="291" r:id="rId38"/>
    <p:sldId id="292" r:id="rId39"/>
    <p:sldId id="293" r:id="rId40"/>
    <p:sldId id="295" r:id="rId41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45" d="100"/>
          <a:sy n="145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splunk_hash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2: </a:t>
            </a: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sz="1727" b="0" dirty="0"/>
            </a:b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sz="1727" b="0" dirty="0"/>
              <a:t>http://</a:t>
            </a:r>
            <a:r>
              <a:rPr sz="1727" b="0" dirty="0" err="1"/>
              <a:t>asecuritysite.com</a:t>
            </a:r>
            <a:r>
              <a:rPr sz="1727" b="0" dirty="0"/>
              <a:t>/encryption</a:t>
            </a:r>
            <a:br>
              <a:rPr sz="1727" b="0" dirty="0"/>
            </a:br>
            <a:endParaRPr sz="1727" b="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705" b="1">
                <a:solidFill>
                  <a:srgbClr val="C00000"/>
                </a:solidFill>
              </a:defRPr>
            </a:pPr>
            <a:r>
              <a:rPr lang="en-US" dirty="0"/>
              <a:t>2: Hashing</a:t>
            </a:r>
            <a:br>
              <a:rPr dirty="0"/>
            </a:br>
            <a:br>
              <a:rPr dirty="0"/>
            </a:br>
            <a:r>
              <a:rPr sz="1710" b="0" dirty="0"/>
              <a:t>Hashing Types.</a:t>
            </a:r>
            <a:br>
              <a:rPr sz="1710" b="0" dirty="0"/>
            </a:br>
            <a:r>
              <a:rPr sz="1710" dirty="0"/>
              <a:t>Hashing Methods.</a:t>
            </a:r>
            <a:br>
              <a:rPr sz="1710" dirty="0"/>
            </a:br>
            <a:r>
              <a:rPr sz="1710" b="0" dirty="0"/>
              <a:t>Salting.</a:t>
            </a:r>
            <a:br>
              <a:rPr sz="1710" b="0" dirty="0"/>
            </a:br>
            <a:r>
              <a:rPr sz="1710" b="0" dirty="0"/>
              <a:t>Collisions.</a:t>
            </a:r>
            <a:br>
              <a:rPr sz="1710" b="0" dirty="0"/>
            </a:br>
            <a:r>
              <a:rPr sz="1710" b="0" dirty="0"/>
              <a:t>LM and NTLM Hashes (Windows).</a:t>
            </a:r>
            <a:br>
              <a:rPr sz="1710" b="0" dirty="0"/>
            </a:br>
            <a:r>
              <a:rPr sz="1710" b="0" dirty="0"/>
              <a:t>Hash Benchmarks.</a:t>
            </a:r>
            <a:br>
              <a:rPr sz="1710" b="0" dirty="0"/>
            </a:br>
            <a:r>
              <a:rPr sz="1710" b="0" dirty="0"/>
              <a:t>Message Authentication Codes (MACs).</a:t>
            </a:r>
            <a:br>
              <a:rPr sz="1710" b="0" dirty="0"/>
            </a:br>
            <a:r>
              <a:rPr sz="1710" b="0" dirty="0"/>
              <a:t>OTP/HOTP.</a:t>
            </a:r>
            <a:br>
              <a:rPr sz="1710" b="0" dirty="0"/>
            </a:br>
            <a:br>
              <a:rPr sz="1710" b="0" dirty="0"/>
            </a:br>
            <a:r>
              <a:rPr sz="2565" dirty="0">
                <a:solidFill>
                  <a:srgbClr val="000000"/>
                </a:solidFill>
              </a:rPr>
              <a:t>Prof Bill Buchanan OBE</a:t>
            </a:r>
            <a:br>
              <a:rPr sz="2565" dirty="0">
                <a:solidFill>
                  <a:srgbClr val="000000"/>
                </a:solidFill>
              </a:rPr>
            </a:br>
            <a:r>
              <a:rPr sz="1710" b="0" dirty="0"/>
              <a:t>http://</a:t>
            </a:r>
            <a:r>
              <a:rPr sz="1710" b="0" dirty="0" err="1"/>
              <a:t>asecuritysite.com</a:t>
            </a:r>
            <a:r>
              <a:rPr sz="1710" b="0" dirty="0"/>
              <a:t>/encryption</a:t>
            </a:r>
            <a:br>
              <a:rPr sz="1710" b="0" dirty="0"/>
            </a:br>
            <a:endParaRPr sz="1710" b="0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" y="1"/>
            <a:ext cx="9143135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/>
          <a:lstStyle/>
          <a:p>
            <a:pPr algn="l" defTabSz="896111">
              <a:defRPr sz="3822" b="1">
                <a:solidFill>
                  <a:srgbClr val="C00000"/>
                </a:solidFill>
              </a:defRPr>
            </a:pPr>
            <a:r>
              <a:rPr lang="en-US" dirty="0"/>
              <a:t>2: Hashing</a:t>
            </a:r>
            <a:br>
              <a:rPr dirty="0"/>
            </a:br>
            <a:br>
              <a:rPr dirty="0"/>
            </a:br>
            <a:r>
              <a:rPr sz="1764" b="0" dirty="0"/>
              <a:t>Hashing Types.</a:t>
            </a:r>
            <a:br>
              <a:rPr sz="1764" b="0" dirty="0"/>
            </a:br>
            <a:r>
              <a:rPr sz="1764" b="0" dirty="0"/>
              <a:t>Hashing Methods.</a:t>
            </a:r>
            <a:br>
              <a:rPr sz="1764" b="0" dirty="0"/>
            </a:br>
            <a:r>
              <a:rPr sz="1764" dirty="0"/>
              <a:t>Salting.</a:t>
            </a:r>
            <a:br>
              <a:rPr sz="1764" dirty="0"/>
            </a:br>
            <a:r>
              <a:rPr sz="1764" b="0" dirty="0"/>
              <a:t>Collisions.</a:t>
            </a:r>
            <a:br>
              <a:rPr sz="1764" b="0" dirty="0"/>
            </a:br>
            <a:r>
              <a:rPr sz="1764" b="0" dirty="0"/>
              <a:t>LM and NTLM Hashes (Windows).</a:t>
            </a:r>
            <a:br>
              <a:rPr sz="1764" b="0" dirty="0"/>
            </a:br>
            <a:r>
              <a:rPr sz="1764" b="0" dirty="0"/>
              <a:t>Hash Benchmarks.</a:t>
            </a:r>
            <a:br>
              <a:rPr sz="1764" b="0" dirty="0"/>
            </a:br>
            <a:r>
              <a:rPr sz="1764" b="0" dirty="0"/>
              <a:t>Message Authentication Codes (MACs).</a:t>
            </a:r>
            <a:br>
              <a:rPr sz="1764" b="0" dirty="0"/>
            </a:br>
            <a:r>
              <a:rPr sz="1764" b="0" dirty="0"/>
              <a:t>OTP/HOTP.</a:t>
            </a:r>
            <a:br>
              <a:rPr sz="1764" b="0" dirty="0"/>
            </a:br>
            <a:br>
              <a:rPr sz="1764" b="0" dirty="0"/>
            </a:br>
            <a:r>
              <a:rPr sz="2646" dirty="0">
                <a:solidFill>
                  <a:srgbClr val="000000"/>
                </a:solidFill>
              </a:rPr>
              <a:t>Prof Bill Buchanan OBE</a:t>
            </a:r>
            <a:br>
              <a:rPr sz="2646" dirty="0">
                <a:solidFill>
                  <a:srgbClr val="000000"/>
                </a:solidFill>
              </a:rPr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/encryption</a:t>
            </a:r>
            <a:br>
              <a:rPr sz="1764" b="0" dirty="0"/>
            </a:br>
            <a:endParaRPr sz="1764" b="0" dirty="0"/>
          </a:p>
        </p:txBody>
      </p:sp>
      <p:pic>
        <p:nvPicPr>
          <p:cNvPr id="193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2: </a:t>
            </a: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b="0" dirty="0"/>
              <a:t>OTP/HOTP.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2: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dirty="0"/>
              <a:t>Collisions.</a:t>
            </a:r>
            <a:br>
              <a:rPr sz="1727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sz="1727" b="0" dirty="0"/>
              <a:t>http://</a:t>
            </a:r>
            <a:r>
              <a:rPr sz="1727" b="0" dirty="0" err="1"/>
              <a:t>asecuritysite.com</a:t>
            </a:r>
            <a:r>
              <a:rPr sz="1727" b="0" dirty="0"/>
              <a:t>/crypto03</a:t>
            </a:r>
            <a:br>
              <a:rPr sz="1727" b="0" dirty="0"/>
            </a:br>
            <a:r>
              <a:rPr sz="1727" b="0" dirty="0"/>
              <a:t>http://</a:t>
            </a:r>
            <a:r>
              <a:rPr sz="1727" b="0" dirty="0" err="1"/>
              <a:t>asecuritysite.com</a:t>
            </a:r>
            <a:r>
              <a:rPr sz="1727" b="0" dirty="0"/>
              <a:t>/encryption</a:t>
            </a:r>
            <a:br>
              <a:rPr sz="1727" b="0" dirty="0"/>
            </a:br>
            <a:endParaRPr sz="1727" b="0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lang="en-US" dirty="0"/>
              <a:t>2: Hashing</a:t>
            </a:r>
            <a:br>
              <a:rPr dirty="0"/>
            </a:br>
            <a:br>
              <a:rPr dirty="0"/>
            </a:br>
            <a:r>
              <a:rPr sz="1619" b="0" dirty="0"/>
              <a:t>Hashing Types.</a:t>
            </a:r>
            <a:br>
              <a:rPr sz="1619" b="0" dirty="0"/>
            </a:br>
            <a:r>
              <a:rPr sz="1619" b="0" dirty="0"/>
              <a:t>Hashing Methods.</a:t>
            </a:r>
            <a:br>
              <a:rPr sz="1619" b="0" dirty="0"/>
            </a:br>
            <a:r>
              <a:rPr sz="1619" b="0" dirty="0"/>
              <a:t>Salting.</a:t>
            </a:r>
            <a:br>
              <a:rPr sz="1619" b="0" dirty="0"/>
            </a:br>
            <a:r>
              <a:rPr sz="1619" b="0" dirty="0"/>
              <a:t>Collisions</a:t>
            </a:r>
            <a:r>
              <a:rPr sz="1619" dirty="0"/>
              <a:t>.</a:t>
            </a:r>
            <a:br>
              <a:rPr sz="1619" dirty="0"/>
            </a:br>
            <a:r>
              <a:rPr sz="1619" dirty="0"/>
              <a:t>LM and NTLM Hashes (Windows).</a:t>
            </a:r>
            <a:br>
              <a:rPr sz="1619" dirty="0"/>
            </a:br>
            <a:r>
              <a:rPr sz="1619" b="0" dirty="0"/>
              <a:t>Hash Benchmarks.</a:t>
            </a:r>
            <a:br>
              <a:rPr sz="1619" b="0" dirty="0"/>
            </a:br>
            <a:r>
              <a:rPr sz="1619" b="0" dirty="0"/>
              <a:t>Message Authentication Codes (MACs).</a:t>
            </a:r>
            <a:br>
              <a:rPr sz="1619" b="0" dirty="0"/>
            </a:br>
            <a:r>
              <a:rPr sz="1619" b="0" dirty="0"/>
              <a:t>OTP/HOTP.</a:t>
            </a:r>
            <a:br>
              <a:rPr sz="1619" b="0" dirty="0"/>
            </a:br>
            <a:br>
              <a:rPr sz="1619" b="0" dirty="0"/>
            </a:br>
            <a:r>
              <a:rPr sz="2430" dirty="0">
                <a:solidFill>
                  <a:srgbClr val="000000"/>
                </a:solidFill>
              </a:rPr>
              <a:t>Prof Bill Buchanan OBE</a:t>
            </a:r>
            <a:br>
              <a:rPr sz="1619" b="0" dirty="0"/>
            </a:br>
            <a:r>
              <a:rPr sz="1619" b="0" dirty="0"/>
              <a:t>http://</a:t>
            </a:r>
            <a:r>
              <a:rPr sz="1619" b="0" dirty="0" err="1"/>
              <a:t>asecuritysite.com</a:t>
            </a:r>
            <a:r>
              <a:rPr sz="1619" b="0" dirty="0"/>
              <a:t>/encryption</a:t>
            </a:r>
            <a:br>
              <a:rPr sz="1619" b="0" dirty="0"/>
            </a:br>
            <a:endParaRPr sz="1619" b="0"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22000A9-7DE8-5943-964D-07020040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/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rPr lang="en-US" dirty="0"/>
              <a:t>2: Hashing</a:t>
            </a:r>
            <a:br>
              <a:rPr dirty="0"/>
            </a:br>
            <a:br>
              <a:rPr dirty="0"/>
            </a:br>
            <a:r>
              <a:rPr sz="1782" b="0" dirty="0"/>
              <a:t>Hashing Types.</a:t>
            </a:r>
            <a:br>
              <a:rPr sz="1782" b="0" dirty="0"/>
            </a:br>
            <a:r>
              <a:rPr sz="1782" b="0" dirty="0"/>
              <a:t>Hashing Methods.</a:t>
            </a:r>
            <a:br>
              <a:rPr sz="1782" b="0" dirty="0"/>
            </a:br>
            <a:r>
              <a:rPr sz="1782" b="0" dirty="0"/>
              <a:t>Salting.</a:t>
            </a:r>
            <a:br>
              <a:rPr sz="1782" b="0" dirty="0"/>
            </a:br>
            <a:r>
              <a:rPr sz="1782" b="0" dirty="0"/>
              <a:t>Collisions.</a:t>
            </a:r>
            <a:br>
              <a:rPr sz="1782" b="0" dirty="0"/>
            </a:br>
            <a:r>
              <a:rPr sz="1782" b="0" dirty="0"/>
              <a:t>LM and NTLM Hashes (Windows).</a:t>
            </a:r>
            <a:br>
              <a:rPr sz="1782" b="0" dirty="0"/>
            </a:br>
            <a:r>
              <a:rPr sz="1782" dirty="0"/>
              <a:t>Hash Benchmarks.</a:t>
            </a:r>
            <a:br>
              <a:rPr sz="1782" dirty="0"/>
            </a:br>
            <a:r>
              <a:rPr sz="1782" b="0" dirty="0"/>
              <a:t>Message Authentication Codes (MACs).</a:t>
            </a:r>
            <a:br>
              <a:rPr sz="1782" b="0" dirty="0"/>
            </a:br>
            <a:r>
              <a:rPr sz="1782" b="0" dirty="0"/>
              <a:t>OTP/HOTP.</a:t>
            </a:r>
            <a:br>
              <a:rPr sz="1782" b="0" dirty="0"/>
            </a:br>
            <a:br>
              <a:rPr sz="1782" b="0" dirty="0"/>
            </a:br>
            <a:br>
              <a:rPr sz="1782" b="0" dirty="0"/>
            </a:br>
            <a:r>
              <a:rPr sz="2673" dirty="0">
                <a:solidFill>
                  <a:srgbClr val="000000"/>
                </a:solidFill>
              </a:rPr>
              <a:t>Prof Bill Buchanan OBE</a:t>
            </a:r>
            <a:br>
              <a:rPr sz="2673" dirty="0">
                <a:solidFill>
                  <a:srgbClr val="000000"/>
                </a:solidFill>
              </a:rPr>
            </a:br>
            <a:r>
              <a:rPr sz="1782" b="0" dirty="0"/>
              <a:t>http://</a:t>
            </a:r>
            <a:r>
              <a:rPr sz="1782" b="0" dirty="0" err="1"/>
              <a:t>asecuritysite.com</a:t>
            </a:r>
            <a:r>
              <a:rPr sz="1782" b="0" dirty="0"/>
              <a:t>/crypto03</a:t>
            </a:r>
            <a:br>
              <a:rPr sz="1782" b="0" dirty="0"/>
            </a:br>
            <a:r>
              <a:rPr sz="1782" b="0" dirty="0"/>
              <a:t>http://</a:t>
            </a:r>
            <a:r>
              <a:rPr sz="1782" b="0" dirty="0" err="1"/>
              <a:t>asecuritysite.com</a:t>
            </a:r>
            <a:r>
              <a:rPr sz="1782" b="0" dirty="0"/>
              <a:t>/encryption</a:t>
            </a:r>
            <a:br>
              <a:rPr sz="1782" b="0" dirty="0"/>
            </a:br>
            <a:endParaRPr sz="1782" b="0"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4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Hashes “The quick brown fox jumps over the lazy dog: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SHA-1:	2fd4e1c67a2d28fced849ee1bb76e7391b93eb12</a:t>
            </a:r>
          </a:p>
          <a:p>
            <a:pPr>
              <a:defRPr sz="1000"/>
            </a:pPr>
            <a:r>
              <a:t>SHA-256:	d7a8fbb307d7809469ca9abcb0082e4f8d5651e46d3cdb762d02d0bf37c9e592</a:t>
            </a:r>
          </a:p>
          <a:p>
            <a:pPr>
              <a:defRPr sz="1000"/>
            </a:pPr>
            <a:r>
              <a:t>SHA-512:	07e547d9586f6a73f73fbac0435ed76951218fb7d0c8d788a309d7 </a:t>
            </a:r>
          </a:p>
          <a:p>
            <a:pPr>
              <a:defRPr sz="1000"/>
            </a:pPr>
            <a:r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MD-5:		9e107d9d372bb6826bd81d3542a419d6</a:t>
            </a:r>
          </a:p>
          <a:p>
            <a:pPr>
              <a:defRPr sz="1000"/>
            </a:pPr>
            <a:r>
              <a:t>DES:		ZDeS94Lcq/6zg</a:t>
            </a:r>
          </a:p>
          <a:p>
            <a:pPr>
              <a:defRPr sz="1000"/>
            </a:pPr>
            <a:r>
              <a:t>Bcrypt:		$2a$05$2czCv5GYgkx3aobmEyewB.ejV2hePMdbvTdCyNaSzWtlGPPjB2xx6</a:t>
            </a:r>
          </a:p>
          <a:p>
            <a:pPr>
              <a:defRPr sz="1000"/>
            </a:pPr>
            <a:r>
              <a:t>APR1:		$apr1$ZDzPE45C$3PvRanPycmNc6c2G9wT9b/</a:t>
            </a:r>
          </a:p>
          <a:p>
            <a:pPr>
              <a:defRPr sz="1000"/>
            </a:pPr>
            <a:r>
              <a:t>PBKDF2 (SHA1):		$pbkdf2$5$WkR6UEU0NUM$0RB2bimWrMY.EPYibpaBT2q3HFg</a:t>
            </a:r>
          </a:p>
          <a:p>
            <a:pPr>
              <a:defRPr sz="1000"/>
            </a:pPr>
            <a:r>
              <a:t>PBKDF2 (SHA-256):	$pbkdf2-sha256$5$WkR6UEU0NUM$yrJz2oJix7uBJZwZ/50vWUgdE </a:t>
            </a:r>
          </a:p>
          <a:p>
            <a:pPr>
              <a:defRPr sz="1000"/>
            </a:pPr>
            <a:r>
              <a:t>                                                                  I/i0ffqeU4obqC0pk4</a:t>
            </a:r>
          </a:p>
          <a:p>
            <a:pPr>
              <a:defRPr sz="1000"/>
            </a:pPr>
            <a:r>
              <a:t>LM Hash:		a7b07f9948d8cc7f97c4b0b30cae500f</a:t>
            </a:r>
          </a:p>
          <a:p>
            <a:pPr>
              <a:defRPr sz="1000"/>
            </a:pPr>
            <a:r>
              <a:t>NT Hash:		4e6a076ae1b04a815fa6332f69e2e231</a:t>
            </a:r>
          </a:p>
          <a:p>
            <a:pPr>
              <a:defRPr sz="1000"/>
            </a:pPr>
            <a:r>
              <a:t>MS DCC:		efa9778bbc94a7360f664eb7d7144725</a:t>
            </a:r>
          </a:p>
          <a:p>
            <a:pPr>
              <a:defRPr sz="1000"/>
            </a:pPr>
            <a:r>
              <a:t>LDAP (MD5):		{MD5}9e107d9d372bb6826bd81d3542a419d6</a:t>
            </a:r>
          </a:p>
          <a:p>
            <a:pPr>
              <a:defRPr sz="1000"/>
            </a:pPr>
            <a:r>
              <a:t>LDAP (SHA1):		{SHA}2fd4e1c67a2d28fced849ee1bb76e7391b93eb12</a:t>
            </a:r>
          </a:p>
          <a:p>
            <a:pPr>
              <a:defRPr sz="1000"/>
            </a:pPr>
            <a:r>
              <a:t>MS SQL 2000:		0x0100BF77CE595DCD1FC87A37B3DEBC27A8C97355CB96B8BAB </a:t>
            </a:r>
          </a:p>
          <a:p>
            <a:pPr>
              <a:defRPr sz="1000"/>
            </a:pPr>
            <a:r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t>MySQL:		*A4E4D26FD0C6455E23E2187C3AABE844332AA1B3</a:t>
            </a:r>
          </a:p>
          <a:p>
            <a:pPr>
              <a:defRPr sz="1000"/>
            </a:pPr>
            <a:r>
              <a:t>Oracle 10:		4CDA2299FCAD0499</a:t>
            </a:r>
          </a:p>
          <a:p>
            <a:pPr>
              <a:defRPr sz="1000"/>
            </a:pPr>
            <a:r>
              <a:t>Postgres (MD5):		md5d44c15daa11770f25c5350f7e5408dd1</a:t>
            </a:r>
          </a:p>
          <a:p>
            <a:pPr>
              <a:defRPr sz="1000"/>
            </a:pPr>
            <a:r>
              <a:t>Cisco PIX:		kGyKN5CqdFQ1qJUs</a:t>
            </a:r>
          </a:p>
          <a:p>
            <a:pPr>
              <a:defRPr sz="1000"/>
            </a:pPr>
            <a:r>
              <a:t>Cisco Type 7:		15260309443B3E2D2B3875200108010D41505640135E1B0E080 </a:t>
            </a:r>
          </a:p>
          <a:p>
            <a:pPr>
              <a:defRPr sz="1000"/>
            </a:pPr>
            <a:r>
              <a:t>                                                                  519574156401540035E460B594D1D53020B5C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226830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Slowing a hash</a:t>
            </a:r>
            <a:endParaRPr dirty="0"/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4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SHA512-crypt</a:t>
              </a:r>
              <a:endParaRPr dirty="0"/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2968570" y="1031337"/>
            <a:ext cx="5904658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lang="en-GB" dirty="0"/>
              <a:t>To slow the hash, we can use rounds, where we continually hash for a number of rounds. In the following we use 5,000 rounds:</a:t>
            </a:r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/>
              <a:t>===Splunk hashed password=== </a:t>
            </a:r>
          </a:p>
          <a:p>
            <a:pPr>
              <a:defRPr sz="1000"/>
            </a:pPr>
            <a:r>
              <a:rPr lang="en-GB" dirty="0"/>
              <a:t>User: Fred </a:t>
            </a:r>
          </a:p>
          <a:p>
            <a:pPr>
              <a:defRPr sz="1000"/>
            </a:pPr>
            <a:r>
              <a:rPr lang="en-GB" dirty="0"/>
              <a:t>Password: qwerty123 </a:t>
            </a:r>
          </a:p>
          <a:p>
            <a:pPr>
              <a:defRPr sz="1000"/>
            </a:pPr>
            <a:r>
              <a:rPr lang="en-GB" dirty="0"/>
              <a:t>Salt: Uk8SVGLsBuSmD75R </a:t>
            </a:r>
          </a:p>
          <a:p>
            <a:pPr>
              <a:defRPr sz="1000"/>
            </a:pPr>
            <a:r>
              <a:rPr lang="en-GB" dirty="0"/>
              <a:t>===Hashed password </a:t>
            </a:r>
            <a:r>
              <a:rPr lang="en-GB" b="1" dirty="0"/>
              <a:t>Fred:$6$Uk8SVGLsBuSmD75R$Lhp5yjwRUAM.LbH5IIthZ1u0bAUdJwBvvccBshAvpFPiRn62EYeiKOaP8xh97aV4UaNfVykRZhUy/3ZOZd1oc.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1800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Device………..: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sha512crypt, SHA512(Unix)</a:t>
            </a:r>
          </a:p>
          <a:p>
            <a:pPr>
              <a:defRPr sz="1000"/>
            </a:pPr>
            <a:r>
              <a:rPr lang="en-GB" dirty="0"/>
              <a:t>Speed/sec</a:t>
            </a:r>
            <a:r>
              <a:rPr lang="en-GB" b="1" dirty="0"/>
              <a:t>: 454 words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MD5</a:t>
            </a:r>
          </a:p>
          <a:p>
            <a:pPr>
              <a:defRPr sz="1000"/>
            </a:pPr>
            <a:r>
              <a:rPr lang="en-GB" dirty="0"/>
              <a:t>Speed/sec: </a:t>
            </a:r>
            <a:r>
              <a:rPr lang="en-GB" b="1" dirty="0"/>
              <a:t>17.33M words</a:t>
            </a:r>
          </a:p>
          <a:p>
            <a:pPr>
              <a:defRPr sz="1000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8139416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2: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sz="1800" dirty="0"/>
            </a:br>
            <a:r>
              <a:rPr sz="1800" b="0" dirty="0"/>
              <a:t>OTP/HOTP.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/crypto02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" y="1"/>
            <a:ext cx="914237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2: </a:t>
            </a: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dirty="0"/>
              <a:t>OTP/HOTP.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/crypto03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2: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b="0" dirty="0"/>
              <a:t>OTP/HOTP.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/crypto03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Rule-based Attacks. </a:t>
            </a:r>
            <a:r>
              <a:rPr b="0"/>
              <a:t>Define a rule of the password.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Dictionary Attacks. </a:t>
            </a:r>
            <a:r>
              <a:rPr b="0"/>
              <a:t>Search through a dictionary of common passwords.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Brute-Force Attacks. </a:t>
            </a:r>
            <a:r>
              <a:rPr b="0"/>
              <a:t>Search through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 b="0"/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Attack modes: Brute-force, Combinator, Dictionary, Mask, Rule-based, Toggle-case and Hybrid.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1200</Words>
  <Application>Microsoft Macintosh PowerPoint</Application>
  <PresentationFormat>On-screen Show (16:10)</PresentationFormat>
  <Paragraphs>88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2: Hashing  Hashing Types. Hashing Methods. Salting. Collisions. LM and NTLM Hashes (Windows). Hash Benchmarks. Message Authentication Codes (MACs). OTP/HOTP.   Prof Bill Buchanan OBE http://asecuritysite.com/encryption </vt:lpstr>
      <vt:lpstr>2: Hashing  Hashing Types. Hashing Methods. Salting. Collisions. LM and NTLM Hashes (Windows). Hash Benchmarks. Message Authentication Codes (MACs). OTP/HOTP.  Prof Bill Buchanan OBE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2: Hashing  Hashing Types. Hashing Methods. Salting. Collisions. LM and NTLM Hashes (Windows). Hash Benchmarks. Message Authentication Codes (MACs). OTP/HOTP.  Prof Bill Buchanan OBE http://asecuritysite.com/encryption </vt:lpstr>
      <vt:lpstr>PowerPoint Presentation</vt:lpstr>
      <vt:lpstr>PowerPoint Presentation</vt:lpstr>
      <vt:lpstr>PowerPoint Presentation</vt:lpstr>
      <vt:lpstr>2: Hashing  Hashing Types. Hashing Methods. Salting. Collisions. LM and NTLM Hashes (Windows). Hash Benchmarks. Message Authentication Codes (MACs). OTP/HOTP.  Prof Bill Buchanan OBE http://asecuritysite.com/encryption </vt:lpstr>
      <vt:lpstr>PowerPoint Presentation</vt:lpstr>
      <vt:lpstr>PowerPoint Presentation</vt:lpstr>
      <vt:lpstr>PowerPoint Presentation</vt:lpstr>
      <vt:lpstr>2: Hashing  Hashing Types. Hashing Methods. Salting. Collisions. LM and NTLM Hashes (Windows). Hash Benchmarks. Message Authentication Codes (MACs). OTP/HOTP.  Prof Bill Buchanan OBE http://asecuritysite.com/crypto03 http://asecuritysite.com/encryption </vt:lpstr>
      <vt:lpstr>PowerPoint Presentation</vt:lpstr>
      <vt:lpstr>PowerPoint Presentation</vt:lpstr>
      <vt:lpstr>PowerPoint Presentation</vt:lpstr>
      <vt:lpstr>2: Hashing  Hashing Types. Hashing Methods. Salting. Collisions. LM and NTLM Hashes (Windows). Hash Benchmarks. Message Authentication Codes (MACs). OTP/HOTP.  Prof Bill Buchanan OBE http://asecuritysite.com/encryption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Hash Crackers/Bit Coin Miners</vt:lpstr>
      <vt:lpstr>2: Hashing  Hashing Types. Hashing Methods. Salting. Collisions. LM and NTLM Hashes (Windows). Hash Benchmarks. Message Authentication Codes (MACs). OTP/HOTP.   Prof Bill Buchanan OBE http://asecuritysite.com/crypto03 http://asecuritysite.com/encryption </vt:lpstr>
      <vt:lpstr>Benchmark</vt:lpstr>
      <vt:lpstr>Slowing a hash</vt:lpstr>
      <vt:lpstr>2: Hashing  Hashing Types. Hashing Methods. Salting. Collisions. LM and NTLM Hashes (Windows). Hash Benchmarks. Message Authentication Codes (MACs). OTP/HOTP.  Prof Bill Buchanan OBE http://asecuritysite.com/crypto02 http://asecuritysite.com/encryption </vt:lpstr>
      <vt:lpstr>PowerPoint Presentation</vt:lpstr>
      <vt:lpstr>2: Hashing  Hashing Types. Hashing Methods. Salting. Collisions. LM and NTLM Hashes (Windows). Hash Benchmarks. Message Authentication Codes (MACs). OTP/HOTP.  Prof Bill Buchanan OBE http://asecuritysite.com/crypto03 http://asecuritysite.com/encryption </vt:lpstr>
      <vt:lpstr>PowerPoint Presentation</vt:lpstr>
      <vt:lpstr>2: Hashing  Hashing Types. Hashing Methods. Salting. Collisions. LM and NTLM Hashes (Windows). Hash Benchmarks. Message Authentication Codes (MACs). OTP/HOTP.  Prof Bill Buchanan OBE http://asecuritysite.com/crypto03 http://asecuritysite.com/encryption </vt:lpstr>
      <vt:lpstr>Hashcat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Hashing  Hashing Types. Hashing Methods. Salting. Collisions. LM and NTLM Hashes (Windows). Hash Benchmarks. Message Authentication Codes (MACs). OTP/HOTP.   Prof Bill Buchanan OBE http://asecuritysite.com/crypto03 http://asecuritysite.com/encryption </dc:title>
  <cp:lastModifiedBy>Buchanan, Bill</cp:lastModifiedBy>
  <cp:revision>6</cp:revision>
  <dcterms:modified xsi:type="dcterms:W3CDTF">2021-06-03T07:05:37Z</dcterms:modified>
</cp:coreProperties>
</file>